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9" r:id="rId6"/>
    <p:sldId id="271" r:id="rId7"/>
    <p:sldId id="267" r:id="rId8"/>
    <p:sldId id="272" r:id="rId9"/>
    <p:sldId id="265" r:id="rId10"/>
    <p:sldId id="264" r:id="rId11"/>
    <p:sldId id="263" r:id="rId12"/>
    <p:sldId id="262" r:id="rId13"/>
    <p:sldId id="261" r:id="rId14"/>
    <p:sldId id="25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C038B6-EB5F-4E19-A4CB-9A84B3D82D8F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51972427-3CB0-45D3-9B66-71DE3F215C48}">
      <dgm:prSet phldrT="[Text]"/>
      <dgm:spPr/>
      <dgm:t>
        <a:bodyPr/>
        <a:lstStyle/>
        <a:p>
          <a:r>
            <a:rPr lang="sk-SK" b="1" dirty="0" smtClean="0">
              <a:solidFill>
                <a:srgbClr val="FF0000"/>
              </a:solidFill>
            </a:rPr>
            <a:t>SAFETY</a:t>
          </a:r>
        </a:p>
        <a:p>
          <a:r>
            <a:rPr lang="sk-SK" b="1" dirty="0" smtClean="0"/>
            <a:t>(Ochrana)</a:t>
          </a:r>
          <a:endParaRPr lang="sk-SK" b="1" dirty="0"/>
        </a:p>
      </dgm:t>
    </dgm:pt>
    <dgm:pt modelId="{E88B69B4-E61E-49E5-AD36-1E6EA675B416}" type="parTrans" cxnId="{922047FD-F35F-464D-B4CF-D60A95AB2C8F}">
      <dgm:prSet/>
      <dgm:spPr/>
      <dgm:t>
        <a:bodyPr/>
        <a:lstStyle/>
        <a:p>
          <a:endParaRPr lang="sk-SK"/>
        </a:p>
      </dgm:t>
    </dgm:pt>
    <dgm:pt modelId="{3E53326C-793A-49E4-9FA1-15978F27AB7C}" type="sibTrans" cxnId="{922047FD-F35F-464D-B4CF-D60A95AB2C8F}">
      <dgm:prSet/>
      <dgm:spPr/>
      <dgm:t>
        <a:bodyPr/>
        <a:lstStyle/>
        <a:p>
          <a:endParaRPr lang="sk-SK"/>
        </a:p>
      </dgm:t>
    </dgm:pt>
    <dgm:pt modelId="{16726F1E-5AE3-485E-9DF4-B2B5DD775DB2}">
      <dgm:prSet phldrT="[Text]"/>
      <dgm:spPr/>
      <dgm:t>
        <a:bodyPr/>
        <a:lstStyle/>
        <a:p>
          <a:r>
            <a:rPr lang="sk-SK" b="1" dirty="0" smtClean="0">
              <a:solidFill>
                <a:srgbClr val="FF0000"/>
              </a:solidFill>
            </a:rPr>
            <a:t>SERVICE</a:t>
          </a:r>
        </a:p>
        <a:p>
          <a:r>
            <a:rPr lang="sk-SK" b="1" dirty="0" smtClean="0"/>
            <a:t>(Komfort)</a:t>
          </a:r>
          <a:endParaRPr lang="sk-SK" b="1" dirty="0"/>
        </a:p>
      </dgm:t>
    </dgm:pt>
    <dgm:pt modelId="{663B5FC1-ABD7-48E5-8A12-9BB72AAFF2F0}" type="parTrans" cxnId="{A91DC14A-8979-4EA0-8422-CA5D2B0E4FD9}">
      <dgm:prSet/>
      <dgm:spPr/>
      <dgm:t>
        <a:bodyPr/>
        <a:lstStyle/>
        <a:p>
          <a:endParaRPr lang="sk-SK"/>
        </a:p>
      </dgm:t>
    </dgm:pt>
    <dgm:pt modelId="{1DF84462-04F5-40C4-8592-F659B93F2A0D}" type="sibTrans" cxnId="{A91DC14A-8979-4EA0-8422-CA5D2B0E4FD9}">
      <dgm:prSet/>
      <dgm:spPr/>
      <dgm:t>
        <a:bodyPr/>
        <a:lstStyle/>
        <a:p>
          <a:endParaRPr lang="sk-SK"/>
        </a:p>
      </dgm:t>
    </dgm:pt>
    <dgm:pt modelId="{74A8E47B-793D-41C2-ABD5-FD62DC40C1BF}">
      <dgm:prSet phldrT="[Text]"/>
      <dgm:spPr/>
      <dgm:t>
        <a:bodyPr/>
        <a:lstStyle/>
        <a:p>
          <a:endParaRPr lang="sk-SK" dirty="0" smtClean="0"/>
        </a:p>
        <a:p>
          <a:r>
            <a:rPr lang="sk-SK" b="1" dirty="0" smtClean="0">
              <a:solidFill>
                <a:srgbClr val="FF0000"/>
              </a:solidFill>
            </a:rPr>
            <a:t>SECURITY</a:t>
          </a:r>
        </a:p>
        <a:p>
          <a:r>
            <a:rPr lang="sk-SK" b="1" dirty="0" smtClean="0"/>
            <a:t>(Bezpečnosť)</a:t>
          </a:r>
        </a:p>
        <a:p>
          <a:endParaRPr lang="sk-SK" dirty="0"/>
        </a:p>
      </dgm:t>
    </dgm:pt>
    <dgm:pt modelId="{8F62DC77-377F-4CAF-9C17-F5F032ECA0B6}" type="parTrans" cxnId="{7516F75B-68C6-48B2-B09F-1347697EC701}">
      <dgm:prSet/>
      <dgm:spPr/>
      <dgm:t>
        <a:bodyPr/>
        <a:lstStyle/>
        <a:p>
          <a:endParaRPr lang="sk-SK"/>
        </a:p>
      </dgm:t>
    </dgm:pt>
    <dgm:pt modelId="{6A1DA652-8FE1-42B4-8762-05C9431FBF01}" type="sibTrans" cxnId="{7516F75B-68C6-48B2-B09F-1347697EC701}">
      <dgm:prSet/>
      <dgm:spPr/>
      <dgm:t>
        <a:bodyPr/>
        <a:lstStyle/>
        <a:p>
          <a:endParaRPr lang="sk-SK"/>
        </a:p>
      </dgm:t>
    </dgm:pt>
    <dgm:pt modelId="{EDAAC06F-307B-4833-AE76-F16C84CF4343}">
      <dgm:prSet phldrT="[Text]"/>
      <dgm:spPr/>
      <dgm:t>
        <a:bodyPr/>
        <a:lstStyle/>
        <a:p>
          <a:r>
            <a:rPr lang="sk-SK" dirty="0" smtClean="0">
              <a:solidFill>
                <a:srgbClr val="FF0000"/>
              </a:solidFill>
            </a:rPr>
            <a:t>Integrovaný</a:t>
          </a:r>
          <a:r>
            <a:rPr lang="sk-SK" dirty="0" smtClean="0"/>
            <a:t> </a:t>
          </a:r>
        </a:p>
        <a:p>
          <a:r>
            <a:rPr lang="sk-SK" dirty="0" smtClean="0">
              <a:solidFill>
                <a:srgbClr val="FF0000"/>
              </a:solidFill>
            </a:rPr>
            <a:t>prístup</a:t>
          </a:r>
          <a:r>
            <a:rPr lang="sk-SK" dirty="0" smtClean="0"/>
            <a:t> </a:t>
          </a:r>
          <a:endParaRPr lang="sk-SK" dirty="0"/>
        </a:p>
      </dgm:t>
    </dgm:pt>
    <dgm:pt modelId="{914A3B3A-82BE-4588-BE7A-1E271ACBF414}" type="sibTrans" cxnId="{6A514C52-4C46-44F4-BC89-00CE85FA2D45}">
      <dgm:prSet/>
      <dgm:spPr/>
      <dgm:t>
        <a:bodyPr/>
        <a:lstStyle/>
        <a:p>
          <a:endParaRPr lang="sk-SK"/>
        </a:p>
      </dgm:t>
    </dgm:pt>
    <dgm:pt modelId="{8968D546-719F-48EA-8EF6-850DCF0E1AF5}" type="parTrans" cxnId="{6A514C52-4C46-44F4-BC89-00CE85FA2D45}">
      <dgm:prSet/>
      <dgm:spPr/>
      <dgm:t>
        <a:bodyPr/>
        <a:lstStyle/>
        <a:p>
          <a:endParaRPr lang="sk-SK"/>
        </a:p>
      </dgm:t>
    </dgm:pt>
    <dgm:pt modelId="{77FA0475-9051-4FF4-BDD6-68A4015D80FA}" type="pres">
      <dgm:prSet presAssocID="{6EC038B6-EB5F-4E19-A4CB-9A84B3D82D8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103897E1-AB50-4207-A004-A4F6ECE667ED}" type="pres">
      <dgm:prSet presAssocID="{6EC038B6-EB5F-4E19-A4CB-9A84B3D82D8F}" presName="radial" presStyleCnt="0">
        <dgm:presLayoutVars>
          <dgm:animLvl val="ctr"/>
        </dgm:presLayoutVars>
      </dgm:prSet>
      <dgm:spPr/>
    </dgm:pt>
    <dgm:pt modelId="{E4FD5362-4F0F-4003-96C8-6F77C919FDC3}" type="pres">
      <dgm:prSet presAssocID="{EDAAC06F-307B-4833-AE76-F16C84CF4343}" presName="centerShape" presStyleLbl="vennNode1" presStyleIdx="0" presStyleCnt="4" custLinFactNeighborX="-5560" custLinFactNeighborY="8332"/>
      <dgm:spPr/>
      <dgm:t>
        <a:bodyPr/>
        <a:lstStyle/>
        <a:p>
          <a:endParaRPr lang="sk-SK"/>
        </a:p>
      </dgm:t>
    </dgm:pt>
    <dgm:pt modelId="{1E56E11F-FCEF-4FDB-957E-C341BCC2EE2F}" type="pres">
      <dgm:prSet presAssocID="{51972427-3CB0-45D3-9B66-71DE3F215C48}" presName="node" presStyleLbl="vennNode1" presStyleIdx="1" presStyleCnt="4" custScaleX="167667" custScaleY="157234" custRadScaleRad="85395" custRadScaleInc="-2289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3C98EC3D-F250-45B3-8970-9DF7B9ED0051}" type="pres">
      <dgm:prSet presAssocID="{16726F1E-5AE3-485E-9DF4-B2B5DD775DB2}" presName="node" presStyleLbl="vennNode1" presStyleIdx="2" presStyleCnt="4" custScaleX="162082" custScaleY="162000" custRadScaleRad="98199" custRadScaleInc="1108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62B1E5FF-3BDF-49D8-BB22-AF1DCE6254F8}" type="pres">
      <dgm:prSet presAssocID="{74A8E47B-793D-41C2-ABD5-FD62DC40C1BF}" presName="node" presStyleLbl="vennNode1" presStyleIdx="3" presStyleCnt="4" custScaleX="176196" custScaleY="166300" custRadScaleRad="120963" custRadScaleInc="419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F30CB144-3B25-4404-BA98-8EC9F299FA81}" type="presOf" srcId="{6EC038B6-EB5F-4E19-A4CB-9A84B3D82D8F}" destId="{77FA0475-9051-4FF4-BDD6-68A4015D80FA}" srcOrd="0" destOrd="0" presId="urn:microsoft.com/office/officeart/2005/8/layout/radial3"/>
    <dgm:cxn modelId="{7516F75B-68C6-48B2-B09F-1347697EC701}" srcId="{EDAAC06F-307B-4833-AE76-F16C84CF4343}" destId="{74A8E47B-793D-41C2-ABD5-FD62DC40C1BF}" srcOrd="2" destOrd="0" parTransId="{8F62DC77-377F-4CAF-9C17-F5F032ECA0B6}" sibTransId="{6A1DA652-8FE1-42B4-8762-05C9431FBF01}"/>
    <dgm:cxn modelId="{B2245D2D-F0D5-487A-A3B2-2E925BDDB038}" type="presOf" srcId="{74A8E47B-793D-41C2-ABD5-FD62DC40C1BF}" destId="{62B1E5FF-3BDF-49D8-BB22-AF1DCE6254F8}" srcOrd="0" destOrd="0" presId="urn:microsoft.com/office/officeart/2005/8/layout/radial3"/>
    <dgm:cxn modelId="{A91DC14A-8979-4EA0-8422-CA5D2B0E4FD9}" srcId="{EDAAC06F-307B-4833-AE76-F16C84CF4343}" destId="{16726F1E-5AE3-485E-9DF4-B2B5DD775DB2}" srcOrd="1" destOrd="0" parTransId="{663B5FC1-ABD7-48E5-8A12-9BB72AAFF2F0}" sibTransId="{1DF84462-04F5-40C4-8592-F659B93F2A0D}"/>
    <dgm:cxn modelId="{922047FD-F35F-464D-B4CF-D60A95AB2C8F}" srcId="{EDAAC06F-307B-4833-AE76-F16C84CF4343}" destId="{51972427-3CB0-45D3-9B66-71DE3F215C48}" srcOrd="0" destOrd="0" parTransId="{E88B69B4-E61E-49E5-AD36-1E6EA675B416}" sibTransId="{3E53326C-793A-49E4-9FA1-15978F27AB7C}"/>
    <dgm:cxn modelId="{FDF9F4EB-0460-4799-AE94-2D3161AA13A0}" type="presOf" srcId="{16726F1E-5AE3-485E-9DF4-B2B5DD775DB2}" destId="{3C98EC3D-F250-45B3-8970-9DF7B9ED0051}" srcOrd="0" destOrd="0" presId="urn:microsoft.com/office/officeart/2005/8/layout/radial3"/>
    <dgm:cxn modelId="{8374DED9-5495-4DAA-8E58-2262D1B1C25B}" type="presOf" srcId="{EDAAC06F-307B-4833-AE76-F16C84CF4343}" destId="{E4FD5362-4F0F-4003-96C8-6F77C919FDC3}" srcOrd="0" destOrd="0" presId="urn:microsoft.com/office/officeart/2005/8/layout/radial3"/>
    <dgm:cxn modelId="{6A514C52-4C46-44F4-BC89-00CE85FA2D45}" srcId="{6EC038B6-EB5F-4E19-A4CB-9A84B3D82D8F}" destId="{EDAAC06F-307B-4833-AE76-F16C84CF4343}" srcOrd="0" destOrd="0" parTransId="{8968D546-719F-48EA-8EF6-850DCF0E1AF5}" sibTransId="{914A3B3A-82BE-4588-BE7A-1E271ACBF414}"/>
    <dgm:cxn modelId="{021759E1-04FF-43FC-82CE-BCBE1DFF1A0B}" type="presOf" srcId="{51972427-3CB0-45D3-9B66-71DE3F215C48}" destId="{1E56E11F-FCEF-4FDB-957E-C341BCC2EE2F}" srcOrd="0" destOrd="0" presId="urn:microsoft.com/office/officeart/2005/8/layout/radial3"/>
    <dgm:cxn modelId="{6D2676CC-B61E-4ED6-A40D-D1440107DA1E}" type="presParOf" srcId="{77FA0475-9051-4FF4-BDD6-68A4015D80FA}" destId="{103897E1-AB50-4207-A004-A4F6ECE667ED}" srcOrd="0" destOrd="0" presId="urn:microsoft.com/office/officeart/2005/8/layout/radial3"/>
    <dgm:cxn modelId="{892F60D2-0D74-4B7F-BC3C-C426BEE93B5A}" type="presParOf" srcId="{103897E1-AB50-4207-A004-A4F6ECE667ED}" destId="{E4FD5362-4F0F-4003-96C8-6F77C919FDC3}" srcOrd="0" destOrd="0" presId="urn:microsoft.com/office/officeart/2005/8/layout/radial3"/>
    <dgm:cxn modelId="{F9D9E97F-53E6-49F0-8B65-51B5185D5B59}" type="presParOf" srcId="{103897E1-AB50-4207-A004-A4F6ECE667ED}" destId="{1E56E11F-FCEF-4FDB-957E-C341BCC2EE2F}" srcOrd="1" destOrd="0" presId="urn:microsoft.com/office/officeart/2005/8/layout/radial3"/>
    <dgm:cxn modelId="{D0196304-4E5A-443A-AEFF-431F26D8ADB0}" type="presParOf" srcId="{103897E1-AB50-4207-A004-A4F6ECE667ED}" destId="{3C98EC3D-F250-45B3-8970-9DF7B9ED0051}" srcOrd="2" destOrd="0" presId="urn:microsoft.com/office/officeart/2005/8/layout/radial3"/>
    <dgm:cxn modelId="{8F4C8C24-BC78-4CC8-9DCA-9E91399460CB}" type="presParOf" srcId="{103897E1-AB50-4207-A004-A4F6ECE667ED}" destId="{62B1E5FF-3BDF-49D8-BB22-AF1DCE6254F8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FD5362-4F0F-4003-96C8-6F77C919FDC3}">
      <dsp:nvSpPr>
        <dsp:cNvPr id="0" name=""/>
        <dsp:cNvSpPr/>
      </dsp:nvSpPr>
      <dsp:spPr>
        <a:xfrm>
          <a:off x="1663269" y="1432205"/>
          <a:ext cx="2496343" cy="249634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500" kern="1200" dirty="0" smtClean="0">
              <a:solidFill>
                <a:srgbClr val="FF0000"/>
              </a:solidFill>
            </a:rPr>
            <a:t>Integrovaný</a:t>
          </a:r>
          <a:r>
            <a:rPr lang="sk-SK" sz="2500" kern="1200" dirty="0" smtClean="0"/>
            <a:t>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500" kern="1200" dirty="0" smtClean="0">
              <a:solidFill>
                <a:srgbClr val="FF0000"/>
              </a:solidFill>
            </a:rPr>
            <a:t>prístup</a:t>
          </a:r>
          <a:r>
            <a:rPr lang="sk-SK" sz="2500" kern="1200" dirty="0" smtClean="0"/>
            <a:t> </a:t>
          </a:r>
          <a:endParaRPr lang="sk-SK" sz="2500" kern="1200" dirty="0"/>
        </a:p>
      </dsp:txBody>
      <dsp:txXfrm>
        <a:off x="1663269" y="1432205"/>
        <a:ext cx="2496343" cy="2496343"/>
      </dsp:txXfrm>
    </dsp:sp>
    <dsp:sp modelId="{1E56E11F-FCEF-4FDB-957E-C341BCC2EE2F}">
      <dsp:nvSpPr>
        <dsp:cNvPr id="0" name=""/>
        <dsp:cNvSpPr/>
      </dsp:nvSpPr>
      <dsp:spPr>
        <a:xfrm>
          <a:off x="1979191" y="43150"/>
          <a:ext cx="2092772" cy="19625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700" b="1" kern="1200" dirty="0" smtClean="0">
              <a:solidFill>
                <a:srgbClr val="FF0000"/>
              </a:solidFill>
            </a:rPr>
            <a:t>SAFETY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700" b="1" kern="1200" dirty="0" smtClean="0"/>
            <a:t>(Ochrana)</a:t>
          </a:r>
          <a:endParaRPr lang="sk-SK" sz="1700" b="1" kern="1200" dirty="0"/>
        </a:p>
      </dsp:txBody>
      <dsp:txXfrm>
        <a:off x="1979191" y="43150"/>
        <a:ext cx="2092772" cy="1962550"/>
      </dsp:txXfrm>
    </dsp:sp>
    <dsp:sp modelId="{3C98EC3D-F250-45B3-8970-9DF7B9ED0051}">
      <dsp:nvSpPr>
        <dsp:cNvPr id="0" name=""/>
        <dsp:cNvSpPr/>
      </dsp:nvSpPr>
      <dsp:spPr>
        <a:xfrm>
          <a:off x="3442820" y="2210769"/>
          <a:ext cx="2023061" cy="20220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700" b="1" kern="1200" dirty="0" smtClean="0">
              <a:solidFill>
                <a:srgbClr val="FF0000"/>
              </a:solidFill>
            </a:rPr>
            <a:t>SERVICE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700" b="1" kern="1200" dirty="0" smtClean="0"/>
            <a:t>(Komfort)</a:t>
          </a:r>
          <a:endParaRPr lang="sk-SK" sz="1700" b="1" kern="1200" dirty="0"/>
        </a:p>
      </dsp:txBody>
      <dsp:txXfrm>
        <a:off x="3442820" y="2210769"/>
        <a:ext cx="2023061" cy="2022038"/>
      </dsp:txXfrm>
    </dsp:sp>
    <dsp:sp modelId="{62B1E5FF-3BDF-49D8-BB22-AF1DCE6254F8}">
      <dsp:nvSpPr>
        <dsp:cNvPr id="0" name=""/>
        <dsp:cNvSpPr/>
      </dsp:nvSpPr>
      <dsp:spPr>
        <a:xfrm>
          <a:off x="211468" y="2183933"/>
          <a:ext cx="2199228" cy="207570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700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700" b="1" kern="1200" dirty="0" smtClean="0">
              <a:solidFill>
                <a:srgbClr val="FF0000"/>
              </a:solidFill>
            </a:rPr>
            <a:t>SECURITY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700" b="1" kern="1200" dirty="0" smtClean="0"/>
            <a:t>(Bezpečnosť)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700" kern="1200" dirty="0"/>
        </a:p>
      </dsp:txBody>
      <dsp:txXfrm>
        <a:off x="211468" y="2183933"/>
        <a:ext cx="2199228" cy="20757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0166" y="5500702"/>
            <a:ext cx="6400800" cy="1109658"/>
          </a:xfrm>
        </p:spPr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Modelové a praktické situácie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2017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3429000"/>
            <a:ext cx="7772400" cy="1470025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Organizovanie verejných športových podujatí</a:t>
            </a:r>
            <a:endParaRPr lang="sk-SK" b="1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Users\Peter France\Desktop\msr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85728"/>
            <a:ext cx="6289825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985954"/>
          </a:xfrm>
        </p:spPr>
        <p:txBody>
          <a:bodyPr>
            <a:normAutofit fontScale="90000"/>
          </a:bodyPr>
          <a:lstStyle/>
          <a:p>
            <a:r>
              <a:rPr lang="sk-SK" sz="3600" b="1" dirty="0" smtClean="0">
                <a:solidFill>
                  <a:srgbClr val="FF0000"/>
                </a:solidFill>
              </a:rPr>
              <a:t>Taktika vykonania bezpečnostných prehliadok a profilovanie rizikových fanúšikov</a:t>
            </a:r>
            <a:r>
              <a:rPr lang="sk-SK" sz="3600" b="1" dirty="0" smtClean="0"/>
              <a:t/>
            </a:r>
            <a:br>
              <a:rPr lang="sk-SK" sz="3600" b="1" dirty="0" smtClean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/>
            <a:r>
              <a:rPr lang="sk-SK" dirty="0" smtClean="0"/>
              <a:t>Platí zásada každý fanúšik je vítaný na podujatí a nesmie byť voči nemu vykonávané niečo čo je v rozpore s pravidlami (zákony, interné predpisy)</a:t>
            </a:r>
          </a:p>
          <a:p>
            <a:pPr marL="342900" indent="-342900"/>
            <a:r>
              <a:rPr lang="sk-SK" dirty="0" smtClean="0"/>
              <a:t>Nie u každého fanúšika bude vykonávaná rovnaká kontrola (štandardná, ale aj detailnejšia, ak je podozrenie)</a:t>
            </a:r>
          </a:p>
          <a:p>
            <a:pPr marL="342900" indent="-342900"/>
            <a:r>
              <a:rPr lang="sk-SK" dirty="0" smtClean="0"/>
              <a:t>Platí zásada, že bezpečnostná prehliadka sa vykonáva zrakom, hmatom alebo technickými prostriedkami, prehliadku hmatom vykonáva člen usporiadateľskej služby rovnakého pohlavia!!!)</a:t>
            </a:r>
          </a:p>
          <a:p>
            <a:pPr marL="342900" indent="-342900"/>
            <a:r>
              <a:rPr lang="sk-SK" dirty="0" smtClean="0"/>
              <a:t>Profilovanie rizikového fanúšika (oblečenie, znaky, symboly, správanie, vystupovanie,  známy – neznámy, oslovenie reč (domáci cudzinec),  spôsob akým pristúpi k prehliadke, nervozita, iné...</a:t>
            </a:r>
          </a:p>
          <a:p>
            <a:pPr marL="342900" indent="-342900"/>
            <a:r>
              <a:rPr lang="sk-SK" dirty="0" smtClean="0"/>
              <a:t>Zásada – naučiť fanúšikov chodiť včas na stretnutie, dostatočný čas na kontrolu,  menej stresu, kvalitnejšia kontrola, neupcháva sa turniket, nevzniká davová psychóza a tlaky na vstupy, prípadne pred nimi</a:t>
            </a:r>
          </a:p>
          <a:p>
            <a:pPr marL="342900" indent="-342900"/>
            <a:r>
              <a:rPr lang="sk-SK" dirty="0" smtClean="0"/>
              <a:t>Prehliadka by mala byť rýchla a kvalitná!!!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Manažment davu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Manažment davu (schopnosť predvídať, reagovať, analyzovať, minimalizovať,  s cieľom neeskalovať napätie davu)</a:t>
            </a:r>
          </a:p>
          <a:p>
            <a:r>
              <a:rPr lang="sk-SK" dirty="0" smtClean="0"/>
              <a:t>3 D Filozofia manažmentu davu (dialóg, </a:t>
            </a:r>
            <a:r>
              <a:rPr lang="sk-SK" dirty="0" err="1" smtClean="0"/>
              <a:t>deeskalácia</a:t>
            </a:r>
            <a:r>
              <a:rPr lang="sk-SK" dirty="0" smtClean="0"/>
              <a:t> napätia, donucovacie prostriedky – vždy!!!)</a:t>
            </a:r>
          </a:p>
          <a:p>
            <a:r>
              <a:rPr lang="sk-SK" dirty="0" smtClean="0"/>
              <a:t>Team </a:t>
            </a:r>
            <a:r>
              <a:rPr lang="sk-SK" dirty="0" err="1" smtClean="0"/>
              <a:t>building</a:t>
            </a:r>
            <a:r>
              <a:rPr lang="sk-SK" dirty="0" smtClean="0"/>
              <a:t> (budovanie tímovej práce US!!!)</a:t>
            </a:r>
          </a:p>
          <a:p>
            <a:r>
              <a:rPr lang="sk-SK" dirty="0" smtClean="0"/>
              <a:t>Postoj </a:t>
            </a:r>
            <a:r>
              <a:rPr lang="sk-SK" dirty="0" err="1" smtClean="0"/>
              <a:t>nekonfliktnosti</a:t>
            </a:r>
            <a:r>
              <a:rPr lang="sk-SK" dirty="0" smtClean="0"/>
              <a:t> usporiadateľov (prevencia)</a:t>
            </a:r>
          </a:p>
          <a:p>
            <a:r>
              <a:rPr lang="sk-SK" dirty="0" smtClean="0"/>
              <a:t>Analytické schopnosti (model vylepšovať neustále)</a:t>
            </a:r>
          </a:p>
          <a:p>
            <a:r>
              <a:rPr lang="sk-SK" dirty="0" smtClean="0"/>
              <a:t>Najlepšie postupy ( skúsenosti a schopnosti jednotlivcov)</a:t>
            </a:r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rgbClr val="FF0000"/>
                </a:solidFill>
              </a:rPr>
              <a:t>Návrhy odporúčaní do praxe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sk-SK" sz="2400" dirty="0" smtClean="0"/>
              <a:t>Prehliadky zakázaných a nebezpečných predmetov predovšetkým vykonávať na vstupoch (ak to prenesú cez plot???=kontrolovať aj ploty) v dave sa problémovo vykonáva zákrok!!!</a:t>
            </a:r>
          </a:p>
          <a:p>
            <a:pPr algn="just"/>
            <a:r>
              <a:rPr lang="sk-SK" sz="2400" dirty="0" smtClean="0"/>
              <a:t>Dohodnúť si políciou postupy dopredu (nie ich riešiť na mieste incidentu), zberné miesta pre vyvedené osoby, agresívne a podnapité osoby  vyvádzať von zo sektora, nie naspäť do sektora odkiaľ prišiel!!!)</a:t>
            </a:r>
          </a:p>
          <a:p>
            <a:pPr algn="just"/>
            <a:r>
              <a:rPr lang="sk-SK" sz="2400" dirty="0" smtClean="0"/>
              <a:t>Prioritná je ochrana „športoviska“ – jazdná dráha pred neoprávneným vniknutím osoby (</a:t>
            </a:r>
            <a:r>
              <a:rPr lang="sk-SK" sz="2400" dirty="0" err="1" smtClean="0"/>
              <a:t>selfie</a:t>
            </a:r>
            <a:r>
              <a:rPr lang="sk-SK" sz="2400" dirty="0" smtClean="0"/>
              <a:t>, provokácia, podnapitá osoba, iné ...)</a:t>
            </a:r>
          </a:p>
          <a:p>
            <a:pPr algn="just"/>
            <a:r>
              <a:rPr lang="sk-SK" sz="2400" dirty="0" smtClean="0"/>
              <a:t>Vždy informovať dostatočne včas fanúšikov o prijatých mimoriadnych opatreniach organizátora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Postup pri HNVP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2800" dirty="0" smtClean="0"/>
              <a:t>Treba vždy individualizovať FO za porušenia – </a:t>
            </a:r>
          </a:p>
          <a:p>
            <a:pPr>
              <a:buNone/>
            </a:pPr>
            <a:r>
              <a:rPr lang="sk-SK" sz="2800" dirty="0" smtClean="0"/>
              <a:t>           </a:t>
            </a:r>
            <a:r>
              <a:rPr lang="sk-SK" sz="2800" dirty="0" smtClean="0">
                <a:solidFill>
                  <a:srgbClr val="FF0000"/>
                </a:solidFill>
              </a:rPr>
              <a:t>POSTUP v prípade HNVP – HNS divákov </a:t>
            </a:r>
          </a:p>
          <a:p>
            <a:r>
              <a:rPr lang="sk-SK" sz="2800" dirty="0" err="1" smtClean="0"/>
              <a:t>De-eskalovať</a:t>
            </a:r>
            <a:r>
              <a:rPr lang="sk-SK" sz="2800" dirty="0" smtClean="0"/>
              <a:t> napätie</a:t>
            </a:r>
          </a:p>
          <a:p>
            <a:r>
              <a:rPr lang="sk-SK" sz="2800" dirty="0" smtClean="0"/>
              <a:t>Obnoviť VP </a:t>
            </a:r>
          </a:p>
          <a:p>
            <a:r>
              <a:rPr lang="sk-SK" sz="2800" dirty="0" smtClean="0"/>
              <a:t>V súčinnosti s PZ pokračovať k individualizácii vinníkov </a:t>
            </a:r>
          </a:p>
          <a:p>
            <a:r>
              <a:rPr lang="sk-SK" sz="2800" dirty="0" smtClean="0"/>
              <a:t>Obnoviť a sprísniť kontroly na vstupoch </a:t>
            </a:r>
          </a:p>
          <a:p>
            <a:r>
              <a:rPr lang="sk-SK" sz="2800" dirty="0" smtClean="0"/>
              <a:t> V krízovej zóne navýšiť počet členov usporiadateľskej služby</a:t>
            </a:r>
            <a:endParaRPr lang="sk-SK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00136"/>
          </a:xfrm>
        </p:spPr>
        <p:txBody>
          <a:bodyPr>
            <a:norm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Poučenie z minulosti je cesta ako napredovať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sk-SK" dirty="0" smtClean="0"/>
          </a:p>
          <a:p>
            <a:pPr algn="ctr">
              <a:buNone/>
            </a:pPr>
            <a:endParaRPr lang="sk-SK" dirty="0" smtClean="0"/>
          </a:p>
          <a:p>
            <a:pPr algn="ctr">
              <a:buNone/>
            </a:pPr>
            <a:r>
              <a:rPr lang="sk-SK" b="1" dirty="0" smtClean="0"/>
              <a:t>Ďakujem za pozornosť!</a:t>
            </a:r>
          </a:p>
          <a:p>
            <a:pPr algn="ctr">
              <a:buNone/>
            </a:pPr>
            <a:r>
              <a:rPr lang="sk-SK" b="1" dirty="0" smtClean="0"/>
              <a:t>Mgr. Peter </a:t>
            </a:r>
            <a:r>
              <a:rPr lang="sk-SK" b="1" dirty="0" err="1" smtClean="0"/>
              <a:t>France</a:t>
            </a:r>
            <a:endParaRPr lang="sk-SK" b="1" dirty="0" smtClean="0"/>
          </a:p>
          <a:p>
            <a:pPr algn="ctr">
              <a:buNone/>
            </a:pPr>
            <a:r>
              <a:rPr lang="sk-SK" b="1" dirty="0" smtClean="0"/>
              <a:t>Bezpečnostný manažér </a:t>
            </a:r>
          </a:p>
          <a:p>
            <a:pPr algn="ctr">
              <a:buNone/>
            </a:pPr>
            <a:r>
              <a:rPr lang="sk-SK" b="1" dirty="0" smtClean="0"/>
              <a:t>Slovenský futbalový zväz</a:t>
            </a:r>
            <a:endParaRPr lang="sk-SK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Spoločná stratégia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SAFETY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SECURITY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SERVIS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INTEGROVANÝ PRÍSTUP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SAFETY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/>
            <a:r>
              <a:rPr lang="sk-SK" sz="2800" dirty="0" smtClean="0"/>
              <a:t>Efektívna kontrola davu</a:t>
            </a:r>
          </a:p>
          <a:p>
            <a:pPr marL="342900" indent="-342900"/>
            <a:r>
              <a:rPr lang="sk-SK" sz="2800" dirty="0" smtClean="0"/>
              <a:t>Vysoký stupeň priepustnosti naplnenia</a:t>
            </a:r>
          </a:p>
          <a:p>
            <a:pPr marL="342900" indent="-342900"/>
            <a:r>
              <a:rPr lang="sk-SK" sz="2800" dirty="0" smtClean="0"/>
              <a:t>a vyprázdnenia  sektorov</a:t>
            </a:r>
          </a:p>
          <a:p>
            <a:pPr marL="342900" indent="-342900"/>
            <a:r>
              <a:rPr lang="sk-SK" sz="2800" dirty="0" smtClean="0"/>
              <a:t>Zrozumiteľné a viditeľné vnútorné </a:t>
            </a:r>
          </a:p>
          <a:p>
            <a:pPr marL="342900" indent="-342900">
              <a:buNone/>
            </a:pPr>
            <a:r>
              <a:rPr lang="sk-SK" sz="2800" dirty="0" smtClean="0"/>
              <a:t>    a vonkajšie označenie sektorov, objektov, parkovania</a:t>
            </a:r>
          </a:p>
          <a:p>
            <a:pPr marL="342900" indent="-342900"/>
            <a:r>
              <a:rPr lang="sk-SK" sz="2800" dirty="0" smtClean="0"/>
              <a:t>Vyškolení bezpečnostní manažment </a:t>
            </a:r>
          </a:p>
          <a:p>
            <a:pPr marL="342900" indent="-342900"/>
            <a:r>
              <a:rPr lang="sk-SK" sz="2800" dirty="0" smtClean="0"/>
              <a:t>Bezpečné prostredie a zariadenia (požiarne, evakuačné a záchranné zložky)</a:t>
            </a:r>
          </a:p>
          <a:p>
            <a:pPr marL="342900" indent="-342900"/>
            <a:r>
              <a:rPr lang="sk-SK" sz="2800" dirty="0" smtClean="0"/>
              <a:t>Otestované zariadenia a vypracované plány  postupov pre mimoriadne udalosti „spoločné cvičenia“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SECURITY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sk-SK" sz="2800" dirty="0" smtClean="0"/>
              <a:t>Integrovaný, kontinuálny,  vyhodnocovaný  postup a hodnotenie rizika s políciou (SBS)</a:t>
            </a:r>
          </a:p>
          <a:p>
            <a:pPr marL="342900" indent="-342900"/>
            <a:r>
              <a:rPr lang="sk-SK" sz="2800" dirty="0" smtClean="0"/>
              <a:t>Ochranné opatrenia</a:t>
            </a:r>
          </a:p>
          <a:p>
            <a:pPr marL="342900" indent="-342900"/>
            <a:r>
              <a:rPr lang="sk-SK" sz="2800" dirty="0" smtClean="0"/>
              <a:t>Primeraná viditeľnosť bezpečnostných zložiek </a:t>
            </a:r>
          </a:p>
          <a:p>
            <a:pPr marL="342900" indent="-342900"/>
            <a:r>
              <a:rPr lang="sk-SK" sz="2800" dirty="0" err="1" smtClean="0"/>
              <a:t>Nekonfliktnosť</a:t>
            </a:r>
            <a:r>
              <a:rPr lang="sk-SK" sz="2800" dirty="0" smtClean="0"/>
              <a:t> usporiadateľskej služby  </a:t>
            </a:r>
          </a:p>
          <a:p>
            <a:pPr marL="342900" indent="-342900"/>
            <a:r>
              <a:rPr lang="sk-SK" sz="2800" dirty="0" smtClean="0"/>
              <a:t>Rýchle reagovanie na mimoriadne situácie </a:t>
            </a:r>
          </a:p>
          <a:p>
            <a:pPr marL="342900" indent="-342900"/>
            <a:r>
              <a:rPr lang="sk-SK" sz="2800" dirty="0" smtClean="0"/>
              <a:t>Vylúčenie radikálnych fanúšikov a zakázaných vecí z podujatia</a:t>
            </a:r>
          </a:p>
          <a:p>
            <a:pPr marL="342900" indent="-342900"/>
            <a:r>
              <a:rPr lang="sk-SK" sz="2800" dirty="0" smtClean="0"/>
              <a:t>Organizačný a návštevný poriadok</a:t>
            </a:r>
          </a:p>
          <a:p>
            <a:pPr marL="342900" indent="-342900"/>
            <a:endParaRPr lang="sk-SK" sz="2800" b="1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SERVICE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Komfort</a:t>
            </a:r>
          </a:p>
          <a:p>
            <a:r>
              <a:rPr lang="sk-SK" dirty="0" smtClean="0"/>
              <a:t>Služby</a:t>
            </a:r>
          </a:p>
          <a:p>
            <a:r>
              <a:rPr lang="sk-SK" dirty="0" smtClean="0"/>
              <a:t>Parkovanie</a:t>
            </a:r>
          </a:p>
          <a:p>
            <a:r>
              <a:rPr lang="sk-SK" dirty="0" smtClean="0"/>
              <a:t>Poskytovanie informácií</a:t>
            </a:r>
          </a:p>
          <a:p>
            <a:r>
              <a:rPr lang="sk-SK" dirty="0" smtClean="0"/>
              <a:t>Občerstvenie</a:t>
            </a:r>
          </a:p>
          <a:p>
            <a:r>
              <a:rPr lang="sk-SK" dirty="0" smtClean="0"/>
              <a:t>Toalety</a:t>
            </a:r>
          </a:p>
          <a:p>
            <a:r>
              <a:rPr lang="sk-SK" dirty="0" smtClean="0"/>
              <a:t>Nepreplnené sektory</a:t>
            </a:r>
          </a:p>
          <a:p>
            <a:r>
              <a:rPr lang="sk-SK" dirty="0" smtClean="0"/>
              <a:t>Alkohol!!! (podľa rizikovosti podujatia)</a:t>
            </a:r>
          </a:p>
          <a:p>
            <a:r>
              <a:rPr lang="sk-SK" dirty="0" smtClean="0"/>
              <a:t>Aktivity pre rodiny s deťmi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282" y="0"/>
            <a:ext cx="8643998" cy="1470025"/>
          </a:xfrm>
        </p:spPr>
        <p:txBody>
          <a:bodyPr>
            <a:normAutofit/>
          </a:bodyPr>
          <a:lstStyle/>
          <a:p>
            <a:r>
              <a:rPr lang="sk-SK" sz="3300" b="1" dirty="0" smtClean="0">
                <a:solidFill>
                  <a:srgbClr val="FF0000"/>
                </a:solidFill>
              </a:rPr>
              <a:t>Spoločná stratégia založená na integrovanom prístupe a  princípoch</a:t>
            </a:r>
            <a:endParaRPr lang="sk-SK" sz="33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500166" y="20002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Bezpečnosť  a infraštruktúra 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smtClean="0"/>
              <a:t>P – faktor (infraštruktúra)</a:t>
            </a:r>
          </a:p>
          <a:p>
            <a:r>
              <a:rPr lang="sk-SK" dirty="0" smtClean="0"/>
              <a:t>S – faktor (bezpečnostný manažment organizátora), ale aj príslušníkov PZ k taktike, metodike a najmä k vyhodnotenia rizikovosti podujatia (oddelené príchody, dostatočné parkovanie, označenie „</a:t>
            </a:r>
            <a:r>
              <a:rPr lang="sk-SK" dirty="0" err="1" smtClean="0"/>
              <a:t>signage</a:t>
            </a:r>
            <a:r>
              <a:rPr lang="sk-SK" dirty="0" smtClean="0"/>
              <a:t>“, vstupy do sektorov „</a:t>
            </a:r>
            <a:r>
              <a:rPr lang="sk-SK" dirty="0" err="1" smtClean="0"/>
              <a:t>fan-zóny</a:t>
            </a:r>
            <a:r>
              <a:rPr lang="sk-SK" dirty="0" smtClean="0"/>
              <a:t>“, bezpečnostné prehliadky, </a:t>
            </a:r>
            <a:r>
              <a:rPr lang="sk-SK" dirty="0" smtClean="0">
                <a:solidFill>
                  <a:srgbClr val="FF0000"/>
                </a:solidFill>
              </a:rPr>
              <a:t>dodržaná kapacita sektorov, </a:t>
            </a:r>
            <a:r>
              <a:rPr lang="sk-SK" smtClean="0">
                <a:solidFill>
                  <a:srgbClr val="FF0000"/>
                </a:solidFill>
              </a:rPr>
              <a:t>a aj </a:t>
            </a:r>
            <a:r>
              <a:rPr lang="sk-SK" dirty="0" err="1" smtClean="0">
                <a:solidFill>
                  <a:srgbClr val="FF0000"/>
                </a:solidFill>
              </a:rPr>
              <a:t>fan-zóny</a:t>
            </a:r>
            <a:r>
              <a:rPr lang="sk-SK" dirty="0" smtClean="0"/>
              <a:t>,  oddelenie sektorov,  počet otvorených turniketov, bufety, záchody, monitorovanie správania a nepretržité prehodnocovanie situácie, vyprázdnenie sektorov, </a:t>
            </a:r>
            <a:r>
              <a:rPr lang="sk-SK" dirty="0" err="1" smtClean="0"/>
              <a:t>nekonfliktnosť</a:t>
            </a:r>
            <a:r>
              <a:rPr lang="sk-SK" dirty="0" smtClean="0"/>
              <a:t> US, spolupráca a komunikácia s fanúšikmi, riadiaci bezpečnostný štáb, kamerový systém)</a:t>
            </a:r>
          </a:p>
          <a:p>
            <a:r>
              <a:rPr lang="sk-SK" dirty="0" smtClean="0"/>
              <a:t>Vytvorenie rovnováhy medzi P a S faktorom</a:t>
            </a:r>
          </a:p>
          <a:p>
            <a:r>
              <a:rPr lang="sk-SK" dirty="0" smtClean="0"/>
              <a:t>Integrovaný prístup - komunikácia s Policajným zborom – </a:t>
            </a:r>
            <a:r>
              <a:rPr lang="sk-SK" dirty="0" smtClean="0">
                <a:solidFill>
                  <a:srgbClr val="FF0000"/>
                </a:solidFill>
              </a:rPr>
              <a:t>rizikové podujatia</a:t>
            </a:r>
          </a:p>
          <a:p>
            <a:r>
              <a:rPr lang="sk-SK" dirty="0" smtClean="0"/>
              <a:t>Spoločné manuály postupov pre mimoriadne situácie „</a:t>
            </a:r>
            <a:r>
              <a:rPr lang="sk-SK" dirty="0" err="1" smtClean="0"/>
              <a:t>Contingency</a:t>
            </a:r>
            <a:r>
              <a:rPr lang="sk-SK" dirty="0" smtClean="0"/>
              <a:t> </a:t>
            </a:r>
            <a:r>
              <a:rPr lang="sk-SK" dirty="0" err="1" smtClean="0"/>
              <a:t>plans</a:t>
            </a:r>
            <a:r>
              <a:rPr lang="sk-SK" dirty="0" smtClean="0"/>
              <a:t>“</a:t>
            </a:r>
          </a:p>
          <a:p>
            <a:r>
              <a:rPr lang="sk-SK" dirty="0" smtClean="0"/>
              <a:t>Komunikačný kanál s políciou a záchrannými zložkami</a:t>
            </a:r>
          </a:p>
          <a:p>
            <a:r>
              <a:rPr lang="sk-SK" dirty="0" smtClean="0"/>
              <a:t>Spoločné vyhodnocovanie bezpečnostných incidentov</a:t>
            </a:r>
          </a:p>
          <a:p>
            <a:r>
              <a:rPr lang="sk-SK" dirty="0" smtClean="0"/>
              <a:t>Dostatočný počet členov usporiadateľskej služby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690032" y="6215082"/>
            <a:ext cx="7772400" cy="214314"/>
          </a:xfrm>
        </p:spPr>
        <p:txBody>
          <a:bodyPr>
            <a:noAutofit/>
          </a:bodyPr>
          <a:lstStyle/>
          <a:p>
            <a:pPr marL="742950" indent="-742950" algn="l"/>
            <a:r>
              <a:rPr lang="sk-SK" dirty="0" smtClean="0"/>
              <a:t> 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0034" y="357167"/>
            <a:ext cx="8215370" cy="714380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 smtClean="0">
                <a:solidFill>
                  <a:schemeClr val="tx1"/>
                </a:solidFill>
              </a:rPr>
              <a:t>Príprava na podujatie</a:t>
            </a:r>
            <a:endParaRPr lang="sk-SK" sz="4000" b="1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5720" y="2357430"/>
            <a:ext cx="850112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rabicParenR"/>
            </a:pPr>
            <a:r>
              <a:rPr lang="sk-SK" b="1" dirty="0" smtClean="0">
                <a:solidFill>
                  <a:srgbClr val="FF0000"/>
                </a:solidFill>
              </a:rPr>
              <a:t>Teoretická príprava </a:t>
            </a:r>
            <a:r>
              <a:rPr lang="sk-SK" b="1" dirty="0" smtClean="0"/>
              <a:t>(školenia, samoštúdium, spolupráca s inými HU, BM, výmena skúseností, doma a v zahraničí, nové trendy) -  zákon č. 1/2014 Z. z., metodická príručka pre HU, BM, príručka pre U, športové predpisy, organizačný (návštevný) poriadok a iné..) </a:t>
            </a:r>
          </a:p>
          <a:p>
            <a:pPr marL="514350" indent="-514350" algn="just">
              <a:buAutoNum type="arabicParenR"/>
            </a:pPr>
            <a:r>
              <a:rPr lang="sk-SK" b="1" dirty="0" smtClean="0">
                <a:solidFill>
                  <a:srgbClr val="FF0000"/>
                </a:solidFill>
              </a:rPr>
              <a:t>Praktická príprava </a:t>
            </a:r>
            <a:r>
              <a:rPr lang="sk-SK" b="1" dirty="0" smtClean="0"/>
              <a:t>(príprava analýzy rizík, získanie dostatočného množstva informácií, určenie rizikovosti podujatia, nastavenie počtu členov usporiadateľskej služby, vypracovanie bezpečnostného plánu opatrenia na štadióne, iné...)</a:t>
            </a:r>
          </a:p>
          <a:p>
            <a:pPr marL="514350" indent="-514350" algn="just">
              <a:buAutoNum type="arabicParenR"/>
            </a:pPr>
            <a:r>
              <a:rPr lang="sk-SK" b="1" dirty="0" smtClean="0">
                <a:solidFill>
                  <a:srgbClr val="FF0000"/>
                </a:solidFill>
              </a:rPr>
              <a:t>Taktická príprava </a:t>
            </a:r>
            <a:r>
              <a:rPr lang="sk-SK" b="1" dirty="0" smtClean="0"/>
              <a:t>(umiestenie sektorov, dvojitá alebo                                                                                                                                 trojitá kontrola, perimeter v okolí športového zariadenia, parkovanie,  predsunuté bariéry    na turniketoch,, úprava infraštruktúry a iné...)</a:t>
            </a:r>
          </a:p>
          <a:p>
            <a:pPr marL="457200" indent="-457200" algn="ctr">
              <a:buAutoNum type="arabicParenR" startAt="3"/>
            </a:pPr>
            <a:endParaRPr lang="sk-SK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sk-SK" sz="3600" b="1" dirty="0" smtClean="0">
                <a:solidFill>
                  <a:srgbClr val="FF0000"/>
                </a:solidFill>
              </a:rPr>
              <a:t>Ako určiť rizikovosť podujatia a stanoviť kategórie fanúšikov?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/>
            <a:r>
              <a:rPr lang="sk-SK" dirty="0" smtClean="0"/>
              <a:t>Podľa počtu rizikových fanúšikov</a:t>
            </a:r>
          </a:p>
          <a:p>
            <a:pPr marL="342900" indent="-342900">
              <a:buNone/>
            </a:pPr>
            <a:r>
              <a:rPr lang="sk-SK" dirty="0" smtClean="0"/>
              <a:t>     (domáci a zahraniční fanúšikovia)</a:t>
            </a:r>
          </a:p>
          <a:p>
            <a:pPr marL="342900" indent="-342900"/>
            <a:r>
              <a:rPr lang="sk-SK" dirty="0" smtClean="0"/>
              <a:t>Celkového počtu fanúšikov (dynamika rizika)</a:t>
            </a:r>
          </a:p>
          <a:p>
            <a:pPr marL="342900" indent="-342900"/>
            <a:r>
              <a:rPr lang="sk-SK" dirty="0" smtClean="0"/>
              <a:t>Vzájomná rivalita, história, nacionalizmus,</a:t>
            </a:r>
          </a:p>
          <a:p>
            <a:pPr marL="342900" indent="-342900"/>
            <a:r>
              <a:rPr lang="sk-SK" dirty="0" smtClean="0"/>
              <a:t>Predchádzajúce problémy počas stretnutí</a:t>
            </a:r>
          </a:p>
          <a:p>
            <a:pPr marL="342900" indent="-342900"/>
            <a:r>
              <a:rPr lang="sk-SK" dirty="0" smtClean="0"/>
              <a:t>Orientácie fanúšikov (pravicovo orientovaní a ľavicovo orientovaní fanúšikovia)</a:t>
            </a:r>
          </a:p>
          <a:p>
            <a:pPr marL="342900" indent="-342900"/>
            <a:r>
              <a:rPr lang="sk-SK" dirty="0" smtClean="0"/>
              <a:t>Správanie voči usporiadateľskej službe, polícii agresívne – priateľské</a:t>
            </a:r>
          </a:p>
          <a:p>
            <a:pPr marL="342900" indent="-342900"/>
            <a:r>
              <a:rPr lang="sk-SK" dirty="0" smtClean="0">
                <a:solidFill>
                  <a:srgbClr val="FF0000"/>
                </a:solidFill>
              </a:rPr>
              <a:t>iné hrozby (extrémizmus, rasizmus, drogy, alkohol, iné...).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59</TotalTime>
  <Words>866</Words>
  <Application>Microsoft Office PowerPoint</Application>
  <PresentationFormat>Prezentácia na obrazovke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Administrativní</vt:lpstr>
      <vt:lpstr>Organizovanie verejných športových podujatí</vt:lpstr>
      <vt:lpstr>Spoločná stratégia</vt:lpstr>
      <vt:lpstr>SAFETY</vt:lpstr>
      <vt:lpstr>SECURITY</vt:lpstr>
      <vt:lpstr>SERVICE</vt:lpstr>
      <vt:lpstr>Spoločná stratégia založená na integrovanom prístupe a  princípoch</vt:lpstr>
      <vt:lpstr>Bezpečnosť  a infraštruktúra </vt:lpstr>
      <vt:lpstr>  </vt:lpstr>
      <vt:lpstr>Ako určiť rizikovosť podujatia a stanoviť kategórie fanúšikov?</vt:lpstr>
      <vt:lpstr>Taktika vykonania bezpečnostných prehliadok a profilovanie rizikových fanúšikov </vt:lpstr>
      <vt:lpstr>Manažment davu</vt:lpstr>
      <vt:lpstr>Návrhy odporúčaní do praxe</vt:lpstr>
      <vt:lpstr>Postup pri HNVP</vt:lpstr>
      <vt:lpstr>Poučenie z minulosti je cesta ako napredovať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Organizovanie verejných športových podujatí</dc:title>
  <dc:creator>Peter France</dc:creator>
  <cp:lastModifiedBy>Tatiana Kaslikova</cp:lastModifiedBy>
  <cp:revision>11</cp:revision>
  <dcterms:created xsi:type="dcterms:W3CDTF">2016-01-27T12:12:38Z</dcterms:created>
  <dcterms:modified xsi:type="dcterms:W3CDTF">2017-03-21T21:32:47Z</dcterms:modified>
</cp:coreProperties>
</file>